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6858000" cx="12192000"/>
  <p:notesSz cx="6858000" cy="9144000"/>
  <p:embeddedFontLst>
    <p:embeddedFont>
      <p:font typeface="Oswald"/>
      <p:regular r:id="rId16"/>
      <p:bold r:id="rId1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Oswald-bold.fntdata"/><Relationship Id="rId16" Type="http://schemas.openxmlformats.org/officeDocument/2006/relationships/font" Target="fonts/Oswald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204" name="Google Shape;204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96" name="Google Shape;96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15" name="Google Shape;115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29" name="Google Shape;129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8c5e87f259_1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8c5e87f259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g38c5e87f259_1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8c5e87f259_1_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8c5e87f259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g38c5e87f259_1_1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38c5e87f259_1_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38c5e87f259_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g38c5e87f259_1_2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74" name="Google Shape;174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89" name="Google Shape;189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ctrTitle"/>
          </p:nvPr>
        </p:nvSpPr>
        <p:spPr>
          <a:xfrm>
            <a:off x="914400" y="2130428"/>
            <a:ext cx="103632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10" type="dt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1" type="ftr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/>
          <p:nvPr>
            <p:ph type="title"/>
          </p:nvPr>
        </p:nvSpPr>
        <p:spPr>
          <a:xfrm>
            <a:off x="609600" y="-47625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1"/>
          <p:cNvSpPr txBox="1"/>
          <p:nvPr>
            <p:ph idx="1" type="body"/>
          </p:nvPr>
        </p:nvSpPr>
        <p:spPr>
          <a:xfrm rot="5400000">
            <a:off x="3580606" y="-1875631"/>
            <a:ext cx="5030788" cy="109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11"/>
          <p:cNvSpPr txBox="1"/>
          <p:nvPr>
            <p:ph idx="10" type="dt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1" type="ftr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2" type="sldNum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/>
          <p:nvPr>
            <p:ph type="title"/>
          </p:nvPr>
        </p:nvSpPr>
        <p:spPr>
          <a:xfrm rot="5400000">
            <a:off x="7285038" y="1828804"/>
            <a:ext cx="5851525" cy="27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2"/>
          <p:cNvSpPr txBox="1"/>
          <p:nvPr>
            <p:ph idx="1" type="body"/>
          </p:nvPr>
        </p:nvSpPr>
        <p:spPr>
          <a:xfrm rot="5400000">
            <a:off x="1697038" y="-812796"/>
            <a:ext cx="5851525" cy="80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12"/>
          <p:cNvSpPr txBox="1"/>
          <p:nvPr>
            <p:ph idx="10" type="dt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1" type="ftr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2" type="sldNum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/>
          <p:nvPr>
            <p:ph type="title"/>
          </p:nvPr>
        </p:nvSpPr>
        <p:spPr>
          <a:xfrm>
            <a:off x="609600" y="-47625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1" type="body"/>
          </p:nvPr>
        </p:nvSpPr>
        <p:spPr>
          <a:xfrm>
            <a:off x="609600" y="1095375"/>
            <a:ext cx="10972800" cy="5030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0" type="dt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3"/>
          <p:cNvSpPr txBox="1"/>
          <p:nvPr>
            <p:ph idx="11" type="ftr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3"/>
          <p:cNvSpPr txBox="1"/>
          <p:nvPr>
            <p:ph idx="12" type="sldNum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/>
          <p:nvPr>
            <p:ph type="title"/>
          </p:nvPr>
        </p:nvSpPr>
        <p:spPr>
          <a:xfrm>
            <a:off x="963084" y="4406903"/>
            <a:ext cx="103632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4"/>
          <p:cNvSpPr txBox="1"/>
          <p:nvPr>
            <p:ph idx="10" type="dt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4"/>
          <p:cNvSpPr txBox="1"/>
          <p:nvPr>
            <p:ph idx="11" type="ftr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4"/>
          <p:cNvSpPr txBox="1"/>
          <p:nvPr>
            <p:ph idx="12" type="sldNum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/>
          <p:nvPr>
            <p:ph type="title"/>
          </p:nvPr>
        </p:nvSpPr>
        <p:spPr>
          <a:xfrm>
            <a:off x="609600" y="-47625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" type="body"/>
          </p:nvPr>
        </p:nvSpPr>
        <p:spPr>
          <a:xfrm>
            <a:off x="609600" y="1600203"/>
            <a:ext cx="53848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5"/>
          <p:cNvSpPr txBox="1"/>
          <p:nvPr>
            <p:ph idx="2" type="body"/>
          </p:nvPr>
        </p:nvSpPr>
        <p:spPr>
          <a:xfrm>
            <a:off x="6197600" y="1600203"/>
            <a:ext cx="53848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5"/>
          <p:cNvSpPr txBox="1"/>
          <p:nvPr>
            <p:ph idx="10" type="dt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11" type="ftr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/>
          <p:nvPr>
            <p:ph type="title"/>
          </p:nvPr>
        </p:nvSpPr>
        <p:spPr>
          <a:xfrm>
            <a:off x="609600" y="-47625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1" type="body"/>
          </p:nvPr>
        </p:nvSpPr>
        <p:spPr>
          <a:xfrm>
            <a:off x="609600" y="1535113"/>
            <a:ext cx="5386917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6"/>
          <p:cNvSpPr txBox="1"/>
          <p:nvPr>
            <p:ph idx="2" type="body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6"/>
          <p:cNvSpPr txBox="1"/>
          <p:nvPr>
            <p:ph idx="3" type="body"/>
          </p:nvPr>
        </p:nvSpPr>
        <p:spPr>
          <a:xfrm>
            <a:off x="6193369" y="1535113"/>
            <a:ext cx="5389033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6"/>
          <p:cNvSpPr txBox="1"/>
          <p:nvPr>
            <p:ph idx="4" type="body"/>
          </p:nvPr>
        </p:nvSpPr>
        <p:spPr>
          <a:xfrm>
            <a:off x="6193369" y="2174875"/>
            <a:ext cx="5389033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6"/>
          <p:cNvSpPr txBox="1"/>
          <p:nvPr>
            <p:ph idx="10" type="dt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1" type="ftr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12" type="sldNum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/>
          <p:nvPr>
            <p:ph type="title"/>
          </p:nvPr>
        </p:nvSpPr>
        <p:spPr>
          <a:xfrm>
            <a:off x="609600" y="-47625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7"/>
          <p:cNvSpPr txBox="1"/>
          <p:nvPr>
            <p:ph idx="10" type="dt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7"/>
          <p:cNvSpPr txBox="1"/>
          <p:nvPr>
            <p:ph idx="11" type="ftr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7"/>
          <p:cNvSpPr txBox="1"/>
          <p:nvPr>
            <p:ph idx="12" type="sldNum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 txBox="1"/>
          <p:nvPr>
            <p:ph idx="10" type="dt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8"/>
          <p:cNvSpPr txBox="1"/>
          <p:nvPr>
            <p:ph idx="11" type="ftr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8"/>
          <p:cNvSpPr txBox="1"/>
          <p:nvPr>
            <p:ph idx="12" type="sldNum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/>
          <p:nvPr>
            <p:ph type="title"/>
          </p:nvPr>
        </p:nvSpPr>
        <p:spPr>
          <a:xfrm>
            <a:off x="609602" y="273050"/>
            <a:ext cx="4011084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" type="body"/>
          </p:nvPr>
        </p:nvSpPr>
        <p:spPr>
          <a:xfrm>
            <a:off x="4766733" y="273053"/>
            <a:ext cx="6815667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9"/>
          <p:cNvSpPr txBox="1"/>
          <p:nvPr>
            <p:ph idx="2" type="body"/>
          </p:nvPr>
        </p:nvSpPr>
        <p:spPr>
          <a:xfrm>
            <a:off x="609602" y="1435103"/>
            <a:ext cx="4011084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2" name="Google Shape;62;p9"/>
          <p:cNvSpPr txBox="1"/>
          <p:nvPr>
            <p:ph idx="10" type="dt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9"/>
          <p:cNvSpPr txBox="1"/>
          <p:nvPr>
            <p:ph idx="11" type="ftr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2" type="sldNum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/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/>
          <p:nvPr>
            <p:ph idx="2" type="pic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0"/>
          <p:cNvSpPr txBox="1"/>
          <p:nvPr>
            <p:ph idx="1" type="body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9" name="Google Shape;69;p10"/>
          <p:cNvSpPr txBox="1"/>
          <p:nvPr>
            <p:ph idx="10" type="dt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11" type="ftr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2" type="sldNum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609600" y="-47625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609600" y="1095375"/>
            <a:ext cx="10972800" cy="5030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4.png"/><Relationship Id="rId4" Type="http://schemas.openxmlformats.org/officeDocument/2006/relationships/image" Target="../media/image27.png"/><Relationship Id="rId5" Type="http://schemas.openxmlformats.org/officeDocument/2006/relationships/image" Target="../media/image1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Relationship Id="rId4" Type="http://schemas.openxmlformats.org/officeDocument/2006/relationships/image" Target="../media/image12.png"/><Relationship Id="rId9" Type="http://schemas.openxmlformats.org/officeDocument/2006/relationships/image" Target="../media/image20.png"/><Relationship Id="rId5" Type="http://schemas.openxmlformats.org/officeDocument/2006/relationships/image" Target="../media/image22.png"/><Relationship Id="rId6" Type="http://schemas.openxmlformats.org/officeDocument/2006/relationships/image" Target="../media/image21.png"/><Relationship Id="rId7" Type="http://schemas.openxmlformats.org/officeDocument/2006/relationships/image" Target="../media/image25.png"/><Relationship Id="rId8" Type="http://schemas.openxmlformats.org/officeDocument/2006/relationships/image" Target="../media/image1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png"/><Relationship Id="rId4" Type="http://schemas.openxmlformats.org/officeDocument/2006/relationships/image" Target="../media/image6.png"/><Relationship Id="rId5" Type="http://schemas.openxmlformats.org/officeDocument/2006/relationships/image" Target="../media/image3.png"/><Relationship Id="rId6" Type="http://schemas.openxmlformats.org/officeDocument/2006/relationships/image" Target="../media/image2.png"/><Relationship Id="rId7" Type="http://schemas.openxmlformats.org/officeDocument/2006/relationships/image" Target="../media/image1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png"/><Relationship Id="rId4" Type="http://schemas.openxmlformats.org/officeDocument/2006/relationships/image" Target="../media/image12.png"/><Relationship Id="rId5" Type="http://schemas.openxmlformats.org/officeDocument/2006/relationships/image" Target="../media/image5.png"/><Relationship Id="rId6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Relationship Id="rId4" Type="http://schemas.openxmlformats.org/officeDocument/2006/relationships/image" Target="../media/image12.png"/><Relationship Id="rId10" Type="http://schemas.openxmlformats.org/officeDocument/2006/relationships/image" Target="../media/image10.png"/><Relationship Id="rId9" Type="http://schemas.openxmlformats.org/officeDocument/2006/relationships/image" Target="../media/image8.png"/><Relationship Id="rId5" Type="http://schemas.openxmlformats.org/officeDocument/2006/relationships/image" Target="../media/image16.jpg"/><Relationship Id="rId6" Type="http://schemas.openxmlformats.org/officeDocument/2006/relationships/image" Target="../media/image1.png"/><Relationship Id="rId7" Type="http://schemas.openxmlformats.org/officeDocument/2006/relationships/image" Target="../media/image4.png"/><Relationship Id="rId8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jpg"/><Relationship Id="rId4" Type="http://schemas.openxmlformats.org/officeDocument/2006/relationships/image" Target="../media/image12.png"/><Relationship Id="rId5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Relationship Id="rId4" Type="http://schemas.openxmlformats.org/officeDocument/2006/relationships/image" Target="../media/image14.png"/><Relationship Id="rId5" Type="http://schemas.openxmlformats.org/officeDocument/2006/relationships/image" Target="../media/image7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Relationship Id="rId4" Type="http://schemas.openxmlformats.org/officeDocument/2006/relationships/image" Target="../media/image14.png"/><Relationship Id="rId5" Type="http://schemas.openxmlformats.org/officeDocument/2006/relationships/image" Target="../media/image2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Relationship Id="rId4" Type="http://schemas.openxmlformats.org/officeDocument/2006/relationships/image" Target="../media/image12.png"/><Relationship Id="rId5" Type="http://schemas.openxmlformats.org/officeDocument/2006/relationships/image" Target="../media/image24.png"/><Relationship Id="rId6" Type="http://schemas.openxmlformats.org/officeDocument/2006/relationships/image" Target="../media/image1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Relationship Id="rId4" Type="http://schemas.openxmlformats.org/officeDocument/2006/relationships/image" Target="../media/image12.png"/><Relationship Id="rId5" Type="http://schemas.openxmlformats.org/officeDocument/2006/relationships/image" Target="../media/image23.png"/><Relationship Id="rId6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3"/>
          <p:cNvSpPr txBox="1"/>
          <p:nvPr>
            <p:ph type="ctrTitle"/>
          </p:nvPr>
        </p:nvSpPr>
        <p:spPr>
          <a:xfrm>
            <a:off x="3262200" y="298575"/>
            <a:ext cx="6500100" cy="129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CHIP TO CROP</a:t>
            </a:r>
            <a:br>
              <a:rPr b="1" lang="en-US" sz="400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en-US" sz="240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24 HOURS AGRITECH HACKATHON</a:t>
            </a:r>
            <a:endParaRPr b="1" sz="4000">
              <a:solidFill>
                <a:srgbClr val="00B05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13"/>
          <p:cNvSpPr txBox="1"/>
          <p:nvPr/>
        </p:nvSpPr>
        <p:spPr>
          <a:xfrm>
            <a:off x="425225" y="2373025"/>
            <a:ext cx="6188400" cy="41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</a:rPr>
              <a:t>Team Name - </a:t>
            </a:r>
            <a:r>
              <a:rPr b="1" lang="en-US" sz="2900">
                <a:solidFill>
                  <a:srgbClr val="38761D"/>
                </a:solidFill>
              </a:rPr>
              <a:t>TECH MAVERICKS</a:t>
            </a:r>
            <a:endParaRPr b="1" sz="100">
              <a:solidFill>
                <a:srgbClr val="38761D"/>
              </a:solidFill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</a:rPr>
              <a:t>FAIZAN AHMED - 20221CSE0021</a:t>
            </a:r>
            <a:r>
              <a:rPr b="1" lang="en-US" sz="2400">
                <a:solidFill>
                  <a:schemeClr val="dk1"/>
                </a:solidFill>
              </a:rPr>
              <a:t> </a:t>
            </a:r>
            <a:endParaRPr b="1" sz="2400">
              <a:solidFill>
                <a:schemeClr val="dk1"/>
              </a:solidFill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</a:rPr>
              <a:t>PAVAN K - 20221CSE0294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dk1"/>
                </a:solidFill>
              </a:rPr>
              <a:t>HARSHA VARDHANA T - </a:t>
            </a:r>
            <a:r>
              <a:rPr b="1" lang="en-US" sz="2200">
                <a:solidFill>
                  <a:schemeClr val="dk1"/>
                </a:solidFill>
              </a:rPr>
              <a:t> </a:t>
            </a:r>
            <a:r>
              <a:rPr b="1" lang="en-US" sz="2200">
                <a:solidFill>
                  <a:schemeClr val="dk1"/>
                </a:solidFill>
              </a:rPr>
              <a:t>20221CSE0224</a:t>
            </a:r>
            <a:endParaRPr sz="12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</a:rPr>
              <a:t>SAYAN DAS -  20221CSG0042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</a:rPr>
              <a:t>PRASHANTH A - </a:t>
            </a:r>
            <a:r>
              <a:rPr b="1" lang="en-US" sz="2400">
                <a:solidFill>
                  <a:schemeClr val="dk1"/>
                </a:solidFill>
              </a:rPr>
              <a:t> </a:t>
            </a:r>
            <a:r>
              <a:rPr b="1" lang="en-US" sz="2400">
                <a:solidFill>
                  <a:schemeClr val="dk1"/>
                </a:solidFill>
              </a:rPr>
              <a:t>20221CDV0028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</a:rPr>
              <a:t>POONACHA TC - </a:t>
            </a:r>
            <a:r>
              <a:rPr b="1" lang="en-US" sz="2400">
                <a:solidFill>
                  <a:schemeClr val="dk1"/>
                </a:solidFill>
              </a:rPr>
              <a:t> </a:t>
            </a:r>
            <a:r>
              <a:rPr b="1" lang="en-US" sz="2400">
                <a:solidFill>
                  <a:schemeClr val="dk1"/>
                </a:solidFill>
              </a:rPr>
              <a:t>20231ECE0090</a:t>
            </a:r>
            <a:endParaRPr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33350" lvl="0" marL="285750" marR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0" name="Google Shape;90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38380" y="22181"/>
            <a:ext cx="1343218" cy="1241459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3"/>
          <p:cNvSpPr txBox="1"/>
          <p:nvPr/>
        </p:nvSpPr>
        <p:spPr>
          <a:xfrm>
            <a:off x="823325" y="1716788"/>
            <a:ext cx="11101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Problem Statement Title  - </a:t>
            </a:r>
            <a:r>
              <a:rPr b="1" lang="en-US" sz="2400" u="sng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rPr>
              <a:t>AgroGrade: AI-Powered Fruit Sorting</a:t>
            </a:r>
            <a:endParaRPr sz="1800" u="sng">
              <a:solidFill>
                <a:srgbClr val="274E1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2" name="Google Shape;92;p13" title="unnamed.png"/>
          <p:cNvPicPr preferRelativeResize="0"/>
          <p:nvPr/>
        </p:nvPicPr>
        <p:blipFill rotWithShape="1">
          <a:blip r:embed="rId4">
            <a:alphaModFix/>
          </a:blip>
          <a:srcRect b="7501" l="0" r="0" t="0"/>
          <a:stretch/>
        </p:blipFill>
        <p:spPr>
          <a:xfrm>
            <a:off x="7471975" y="2178500"/>
            <a:ext cx="4638600" cy="4579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2850" y="101800"/>
            <a:ext cx="3099350" cy="99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2"/>
          <p:cNvSpPr txBox="1"/>
          <p:nvPr>
            <p:ph type="title"/>
          </p:nvPr>
        </p:nvSpPr>
        <p:spPr>
          <a:xfrm>
            <a:off x="2795700" y="190875"/>
            <a:ext cx="7256100" cy="76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00B05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RESEARCH  AND REFERENCES</a:t>
            </a:r>
            <a:endParaRPr/>
          </a:p>
        </p:txBody>
      </p:sp>
      <p:sp>
        <p:nvSpPr>
          <p:cNvPr id="208" name="Google Shape;208;p22"/>
          <p:cNvSpPr txBox="1"/>
          <p:nvPr>
            <p:ph idx="12" type="sldNum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swald"/>
              <a:buNone/>
            </a:pPr>
            <a:fld id="{00000000-1234-1234-1234-123412341234}" type="slidenum">
              <a:rPr b="1" i="0" lang="en-US" sz="12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‹#›</a:t>
            </a:fld>
            <a:endParaRPr b="1" i="0" sz="1200" u="none" cap="none" strike="noStrike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09" name="Google Shape;209;p22"/>
          <p:cNvSpPr txBox="1"/>
          <p:nvPr>
            <p:ph idx="11" type="ftr"/>
          </p:nvPr>
        </p:nvSpPr>
        <p:spPr>
          <a:xfrm>
            <a:off x="4648200" y="6356353"/>
            <a:ext cx="3204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swald"/>
              <a:buNone/>
            </a:pPr>
            <a:r>
              <a:rPr b="0" i="0" lang="en-US" sz="12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CHIP TO CROP</a:t>
            </a:r>
            <a:endParaRPr/>
          </a:p>
        </p:txBody>
      </p:sp>
      <p:pic>
        <p:nvPicPr>
          <p:cNvPr id="210" name="Google Shape;210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38380" y="22181"/>
            <a:ext cx="1343218" cy="12414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2850" y="101800"/>
            <a:ext cx="2397601" cy="768125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2"/>
          <p:cNvSpPr/>
          <p:nvPr/>
        </p:nvSpPr>
        <p:spPr>
          <a:xfrm>
            <a:off x="0" y="6354762"/>
            <a:ext cx="12192000" cy="503100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rotWithShape="0" dir="5400000" dist="23000">
              <a:srgbClr val="808080">
                <a:alpha val="349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95373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p22"/>
          <p:cNvSpPr txBox="1"/>
          <p:nvPr/>
        </p:nvSpPr>
        <p:spPr>
          <a:xfrm>
            <a:off x="162850" y="1153650"/>
            <a:ext cx="5473800" cy="45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rgbClr val="1B1C1D"/>
                </a:solidFill>
              </a:rPr>
              <a:t>Relevant Academic Papers</a:t>
            </a:r>
            <a:endParaRPr b="1" sz="1300">
              <a:solidFill>
                <a:srgbClr val="1B1C1D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B1C1D"/>
              </a:buClr>
              <a:buSzPts val="1100"/>
              <a:buChar char="●"/>
            </a:pPr>
            <a:r>
              <a:rPr b="1" lang="en-US" sz="1100">
                <a:solidFill>
                  <a:srgbClr val="1B1C1D"/>
                </a:solidFill>
              </a:rPr>
              <a:t>For a comprehensive overview of the field</a:t>
            </a:r>
            <a:r>
              <a:rPr lang="en-US" sz="1100">
                <a:solidFill>
                  <a:srgbClr val="1B1C1D"/>
                </a:solidFill>
              </a:rPr>
              <a:t>:</a:t>
            </a:r>
            <a:endParaRPr sz="1100">
              <a:solidFill>
                <a:srgbClr val="1B1C1D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B1C1D"/>
              </a:buClr>
              <a:buSzPts val="1100"/>
              <a:buChar char="○"/>
            </a:pPr>
            <a:r>
              <a:rPr b="1" lang="en-US" sz="1100">
                <a:solidFill>
                  <a:srgbClr val="1B1C1D"/>
                </a:solidFill>
              </a:rPr>
              <a:t>Paper</a:t>
            </a:r>
            <a:r>
              <a:rPr lang="en-US" sz="1100">
                <a:solidFill>
                  <a:srgbClr val="1B1C1D"/>
                </a:solidFill>
              </a:rPr>
              <a:t>: Bhargava, A., &amp; Bansal, A. (2021). </a:t>
            </a:r>
            <a:r>
              <a:rPr i="1" lang="en-US" sz="1100">
                <a:solidFill>
                  <a:srgbClr val="1B1C1D"/>
                </a:solidFill>
              </a:rPr>
              <a:t>Fruits and vegetables quality evaluation using computer vision: A review</a:t>
            </a:r>
            <a:r>
              <a:rPr lang="en-US" sz="1100">
                <a:solidFill>
                  <a:srgbClr val="1B1C1D"/>
                </a:solidFill>
              </a:rPr>
              <a:t>. Journal of King Saud University - Computer and Information Sciences.</a:t>
            </a:r>
            <a:endParaRPr sz="1100">
              <a:solidFill>
                <a:srgbClr val="1B1C1D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B1C1D"/>
              </a:buClr>
              <a:buSzPts val="1100"/>
              <a:buChar char="○"/>
            </a:pPr>
            <a:r>
              <a:rPr b="1" lang="en-US" sz="1100">
                <a:solidFill>
                  <a:srgbClr val="1B1C1D"/>
                </a:solidFill>
              </a:rPr>
              <a:t>Relevance</a:t>
            </a:r>
            <a:r>
              <a:rPr lang="en-US" sz="1100">
                <a:solidFill>
                  <a:srgbClr val="1B1C1D"/>
                </a:solidFill>
              </a:rPr>
              <a:t>: This review paper provides a broad understanding of how computer vision is applied for quality evaluation in produce, validating the project's foundational approach.</a:t>
            </a:r>
            <a:endParaRPr sz="1100">
              <a:solidFill>
                <a:srgbClr val="1B1C1D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B1C1D"/>
              </a:buClr>
              <a:buSzPts val="1100"/>
              <a:buChar char="●"/>
            </a:pPr>
            <a:r>
              <a:rPr b="1" lang="en-US" sz="1100">
                <a:solidFill>
                  <a:srgbClr val="1B1C1D"/>
                </a:solidFill>
              </a:rPr>
              <a:t>For a specific implementation example</a:t>
            </a:r>
            <a:r>
              <a:rPr lang="en-US" sz="1100">
                <a:solidFill>
                  <a:srgbClr val="1B1C1D"/>
                </a:solidFill>
              </a:rPr>
              <a:t>:</a:t>
            </a:r>
            <a:endParaRPr sz="1100">
              <a:solidFill>
                <a:srgbClr val="1B1C1D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B1C1D"/>
              </a:buClr>
              <a:buSzPts val="1100"/>
              <a:buChar char="○"/>
            </a:pPr>
            <a:r>
              <a:rPr b="1" lang="en-US" sz="1100">
                <a:solidFill>
                  <a:srgbClr val="1B1C1D"/>
                </a:solidFill>
              </a:rPr>
              <a:t>Paper</a:t>
            </a:r>
            <a:r>
              <a:rPr lang="en-US" sz="1100">
                <a:solidFill>
                  <a:srgbClr val="1B1C1D"/>
                </a:solidFill>
              </a:rPr>
              <a:t>: Cubero, S., Aleixos, N., Albert, F., &amp; Blasco, J. (2011). </a:t>
            </a:r>
            <a:r>
              <a:rPr i="1" lang="en-US" sz="1100">
                <a:solidFill>
                  <a:srgbClr val="1B1C1D"/>
                </a:solidFill>
              </a:rPr>
              <a:t>A new colour vision-based system for quality control of citrus fruits</a:t>
            </a:r>
            <a:r>
              <a:rPr lang="en-US" sz="1100">
                <a:solidFill>
                  <a:srgbClr val="1B1C1D"/>
                </a:solidFill>
              </a:rPr>
              <a:t>. Journal of Food Engineering.</a:t>
            </a:r>
            <a:endParaRPr sz="1100">
              <a:solidFill>
                <a:srgbClr val="1B1C1D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B1C1D"/>
              </a:buClr>
              <a:buSzPts val="1100"/>
              <a:buChar char="○"/>
            </a:pPr>
            <a:r>
              <a:rPr b="1" lang="en-US" sz="1100">
                <a:solidFill>
                  <a:srgbClr val="1B1C1D"/>
                </a:solidFill>
              </a:rPr>
              <a:t>Relevance</a:t>
            </a:r>
            <a:r>
              <a:rPr lang="en-US" sz="1100">
                <a:solidFill>
                  <a:srgbClr val="1B1C1D"/>
                </a:solidFill>
              </a:rPr>
              <a:t>: This paper details a practical system for sorting fruit based on color, which is a core feature of the AgroGrade project.</a:t>
            </a:r>
            <a:endParaRPr sz="1100">
              <a:solidFill>
                <a:srgbClr val="1B1C1D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B1C1D"/>
              </a:buClr>
              <a:buSzPts val="1100"/>
              <a:buChar char="●"/>
            </a:pPr>
            <a:r>
              <a:rPr b="1" lang="en-US" sz="1100">
                <a:solidFill>
                  <a:srgbClr val="1B1C1D"/>
                </a:solidFill>
              </a:rPr>
              <a:t>For low-cost system design</a:t>
            </a:r>
            <a:r>
              <a:rPr lang="en-US" sz="1100">
                <a:solidFill>
                  <a:srgbClr val="1B1C1D"/>
                </a:solidFill>
              </a:rPr>
              <a:t>:</a:t>
            </a:r>
            <a:endParaRPr sz="1100">
              <a:solidFill>
                <a:srgbClr val="1B1C1D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B1C1D"/>
              </a:buClr>
              <a:buSzPts val="1100"/>
              <a:buChar char="○"/>
            </a:pPr>
            <a:r>
              <a:rPr b="1" lang="en-US" sz="1100">
                <a:solidFill>
                  <a:srgbClr val="1B1C1D"/>
                </a:solidFill>
              </a:rPr>
              <a:t>Paper</a:t>
            </a:r>
            <a:r>
              <a:rPr lang="en-US" sz="1100">
                <a:solidFill>
                  <a:srgbClr val="1B1C1D"/>
                </a:solidFill>
              </a:rPr>
              <a:t>: Mohanty, A., Singh, V., &amp; Kumar, D. (2020). </a:t>
            </a:r>
            <a:r>
              <a:rPr i="1" lang="en-US" sz="1100">
                <a:solidFill>
                  <a:srgbClr val="1B1C1D"/>
                </a:solidFill>
              </a:rPr>
              <a:t>Design and development of a low-cost automated system for fruit grading and sorting using image processing</a:t>
            </a:r>
            <a:r>
              <a:rPr lang="en-US" sz="1100">
                <a:solidFill>
                  <a:srgbClr val="1B1C1D"/>
                </a:solidFill>
              </a:rPr>
              <a:t>. International Journal of Engineering and Advanced Technology.</a:t>
            </a:r>
            <a:endParaRPr sz="1100">
              <a:solidFill>
                <a:srgbClr val="1B1C1D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B1C1D"/>
              </a:buClr>
              <a:buSzPts val="1100"/>
              <a:buChar char="○"/>
            </a:pPr>
            <a:r>
              <a:rPr b="1" lang="en-US" sz="1100">
                <a:solidFill>
                  <a:srgbClr val="1B1C1D"/>
                </a:solidFill>
              </a:rPr>
              <a:t>Relevance</a:t>
            </a:r>
            <a:r>
              <a:rPr lang="en-US" sz="1100">
                <a:solidFill>
                  <a:srgbClr val="1B1C1D"/>
                </a:solidFill>
              </a:rPr>
              <a:t>: This research focuses on creating an affordable sorting system, aligning directly with AgroGrade's goal of making technology accessible to small-scale farmers.</a:t>
            </a:r>
            <a:endParaRPr sz="1100">
              <a:solidFill>
                <a:srgbClr val="1B1C1D"/>
              </a:solidFill>
            </a:endParaRPr>
          </a:p>
        </p:txBody>
      </p:sp>
      <p:sp>
        <p:nvSpPr>
          <p:cNvPr id="214" name="Google Shape;214;p22"/>
          <p:cNvSpPr txBox="1"/>
          <p:nvPr/>
        </p:nvSpPr>
        <p:spPr>
          <a:xfrm>
            <a:off x="5636650" y="1031400"/>
            <a:ext cx="201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SDG 1: No Poverty</a:t>
            </a:r>
            <a:endParaRPr b="1"/>
          </a:p>
        </p:txBody>
      </p:sp>
      <p:pic>
        <p:nvPicPr>
          <p:cNvPr id="215" name="Google Shape;215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34750" y="1431600"/>
            <a:ext cx="2016900" cy="1911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22"/>
          <p:cNvSpPr txBox="1"/>
          <p:nvPr/>
        </p:nvSpPr>
        <p:spPr>
          <a:xfrm>
            <a:off x="7805950" y="1031400"/>
            <a:ext cx="191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SDG 2: Zero Hunger</a:t>
            </a:r>
            <a:endParaRPr b="1"/>
          </a:p>
        </p:txBody>
      </p:sp>
      <p:pic>
        <p:nvPicPr>
          <p:cNvPr id="217" name="Google Shape;217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911788" y="1431600"/>
            <a:ext cx="1910999" cy="1910999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22"/>
          <p:cNvSpPr txBox="1"/>
          <p:nvPr/>
        </p:nvSpPr>
        <p:spPr>
          <a:xfrm>
            <a:off x="9982925" y="1207925"/>
            <a:ext cx="22092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/>
              <a:t>SDG 8: Decent Work and </a:t>
            </a:r>
            <a:br>
              <a:rPr b="1" lang="en-US" sz="1300"/>
            </a:br>
            <a:r>
              <a:rPr b="1" lang="en-US" sz="1300"/>
              <a:t>Economic Growth</a:t>
            </a:r>
            <a:endParaRPr b="1" sz="1300"/>
          </a:p>
        </p:txBody>
      </p:sp>
      <p:pic>
        <p:nvPicPr>
          <p:cNvPr id="219" name="Google Shape;219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982925" y="1818800"/>
            <a:ext cx="2122626" cy="191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2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962425" y="4044612"/>
            <a:ext cx="1817049" cy="1817049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22"/>
          <p:cNvSpPr txBox="1"/>
          <p:nvPr/>
        </p:nvSpPr>
        <p:spPr>
          <a:xfrm>
            <a:off x="5737600" y="3429000"/>
            <a:ext cx="2595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SDG 9: Industry, Innovation, and Infrastructure</a:t>
            </a:r>
            <a:endParaRPr b="1"/>
          </a:p>
        </p:txBody>
      </p:sp>
      <p:pic>
        <p:nvPicPr>
          <p:cNvPr id="222" name="Google Shape;222;p2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941826" y="3891813"/>
            <a:ext cx="2122626" cy="2122626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22"/>
          <p:cNvSpPr txBox="1"/>
          <p:nvPr/>
        </p:nvSpPr>
        <p:spPr>
          <a:xfrm>
            <a:off x="7852200" y="4265650"/>
            <a:ext cx="20169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SDG 12: Responsible Consumption and Production</a:t>
            </a:r>
            <a:endParaRPr b="1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4"/>
          <p:cNvSpPr txBox="1"/>
          <p:nvPr/>
        </p:nvSpPr>
        <p:spPr>
          <a:xfrm>
            <a:off x="3515700" y="59400"/>
            <a:ext cx="5906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00B05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PROPOSED SOLUTION</a:t>
            </a:r>
            <a:endParaRPr b="1" sz="3600">
              <a:solidFill>
                <a:srgbClr val="00B05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0" name="Google Shape;100;p14"/>
          <p:cNvSpPr txBox="1"/>
          <p:nvPr>
            <p:ph idx="12" type="sldNum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US">
                <a:solidFill>
                  <a:schemeClr val="lt1"/>
                </a:solidFill>
              </a:rPr>
              <a:t>‹#›</a:t>
            </a:fld>
            <a:endParaRPr b="1">
              <a:solidFill>
                <a:schemeClr val="lt1"/>
              </a:solidFill>
            </a:endParaRPr>
          </a:p>
        </p:txBody>
      </p:sp>
      <p:sp>
        <p:nvSpPr>
          <p:cNvPr id="101" name="Google Shape;101;p14"/>
          <p:cNvSpPr txBox="1"/>
          <p:nvPr>
            <p:ph idx="11" type="ftr"/>
          </p:nvPr>
        </p:nvSpPr>
        <p:spPr>
          <a:xfrm>
            <a:off x="4648200" y="6356353"/>
            <a:ext cx="3204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CHIP TO CROP</a:t>
            </a:r>
            <a:endParaRPr/>
          </a:p>
        </p:txBody>
      </p:sp>
      <p:pic>
        <p:nvPicPr>
          <p:cNvPr id="102" name="Google Shape;102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38380" y="22181"/>
            <a:ext cx="1343218" cy="12414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4" title="Screenshot 2025-09-14 153006.png"/>
          <p:cNvPicPr preferRelativeResize="0"/>
          <p:nvPr/>
        </p:nvPicPr>
        <p:blipFill rotWithShape="1">
          <a:blip r:embed="rId4">
            <a:alphaModFix/>
          </a:blip>
          <a:srcRect b="5026" l="4316" r="6125" t="5062"/>
          <a:stretch/>
        </p:blipFill>
        <p:spPr>
          <a:xfrm>
            <a:off x="-36200" y="1410550"/>
            <a:ext cx="4505650" cy="310635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4"/>
          <p:cNvSpPr txBox="1"/>
          <p:nvPr/>
        </p:nvSpPr>
        <p:spPr>
          <a:xfrm>
            <a:off x="475550" y="909650"/>
            <a:ext cx="3564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-US" u="sng">
                <a:solidFill>
                  <a:srgbClr val="0000FF"/>
                </a:solidFill>
              </a:rPr>
              <a:t>Our Solution: Project AgroGrade</a:t>
            </a:r>
            <a:r>
              <a:rPr lang="en-US" u="sng">
                <a:solidFill>
                  <a:srgbClr val="0000FF"/>
                </a:solidFill>
              </a:rPr>
              <a:t> </a:t>
            </a:r>
            <a:endParaRPr u="sng">
              <a:solidFill>
                <a:srgbClr val="0000FF"/>
              </a:solidFill>
            </a:endParaRPr>
          </a:p>
        </p:txBody>
      </p:sp>
      <p:sp>
        <p:nvSpPr>
          <p:cNvPr id="105" name="Google Shape;105;p14"/>
          <p:cNvSpPr txBox="1"/>
          <p:nvPr/>
        </p:nvSpPr>
        <p:spPr>
          <a:xfrm>
            <a:off x="4750200" y="90965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-US" u="sng">
                <a:solidFill>
                  <a:srgbClr val="0000FF"/>
                </a:solidFill>
              </a:rPr>
              <a:t>How it Addresses the Problem:</a:t>
            </a:r>
            <a:endParaRPr b="1" u="sng">
              <a:solidFill>
                <a:srgbClr val="0000FF"/>
              </a:solidFill>
            </a:endParaRPr>
          </a:p>
        </p:txBody>
      </p:sp>
      <p:sp>
        <p:nvSpPr>
          <p:cNvPr id="106" name="Google Shape;106;p14"/>
          <p:cNvSpPr txBox="1"/>
          <p:nvPr/>
        </p:nvSpPr>
        <p:spPr>
          <a:xfrm>
            <a:off x="4162750" y="4647650"/>
            <a:ext cx="4297500" cy="19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21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b="1" lang="en-US" sz="1300"/>
              <a:t>It uses a camera with computer vision to instantly classify fruit based on its ripeness and color.</a:t>
            </a:r>
            <a:endParaRPr b="1" sz="1300"/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b="1" lang="en-US" sz="1300"/>
              <a:t>A software-controlled mechanical gate then physically sorts the fruit into different grades.</a:t>
            </a:r>
            <a:endParaRPr b="1" sz="1300"/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b="1" lang="en-US" sz="1300"/>
              <a:t>This process ensures uniform quality, significantly cuts down on sorting time, and removes the need for intensive manual labor.</a:t>
            </a:r>
            <a:endParaRPr b="1" sz="1300"/>
          </a:p>
        </p:txBody>
      </p:sp>
      <p:sp>
        <p:nvSpPr>
          <p:cNvPr id="107" name="Google Shape;107;p14"/>
          <p:cNvSpPr txBox="1"/>
          <p:nvPr/>
        </p:nvSpPr>
        <p:spPr>
          <a:xfrm>
            <a:off x="323000" y="4670000"/>
            <a:ext cx="3439800" cy="19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-US" sz="1700">
                <a:solidFill>
                  <a:schemeClr val="dk1"/>
                </a:solidFill>
              </a:rPr>
              <a:t> AgroGrade</a:t>
            </a:r>
            <a:r>
              <a:rPr b="1" lang="en-US" sz="1700">
                <a:solidFill>
                  <a:schemeClr val="dk1"/>
                </a:solidFill>
              </a:rPr>
              <a:t> is an AI-driven system that fully automates the grading and sorting process, designed specifically for small-scale farms</a:t>
            </a:r>
            <a:r>
              <a:rPr b="1" lang="en-US" sz="1000">
                <a:solidFill>
                  <a:schemeClr val="dk1"/>
                </a:solidFill>
              </a:rPr>
              <a:t>.</a:t>
            </a:r>
            <a:endParaRPr b="1" sz="1000">
              <a:solidFill>
                <a:schemeClr val="dk1"/>
              </a:solidFill>
            </a:endParaRPr>
          </a:p>
        </p:txBody>
      </p:sp>
      <p:pic>
        <p:nvPicPr>
          <p:cNvPr id="108" name="Google Shape;108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31150" y="1410550"/>
            <a:ext cx="3936651" cy="3106351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4"/>
          <p:cNvSpPr txBox="1"/>
          <p:nvPr/>
        </p:nvSpPr>
        <p:spPr>
          <a:xfrm>
            <a:off x="8460250" y="909650"/>
            <a:ext cx="3000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-US" sz="1500" u="sng">
                <a:solidFill>
                  <a:srgbClr val="0000FF"/>
                </a:solidFill>
              </a:rPr>
              <a:t>Innovation and Uniqueness:</a:t>
            </a:r>
            <a:endParaRPr b="1" sz="1500" u="sng">
              <a:solidFill>
                <a:srgbClr val="0000FF"/>
              </a:solidFill>
            </a:endParaRPr>
          </a:p>
        </p:txBody>
      </p:sp>
      <p:sp>
        <p:nvSpPr>
          <p:cNvPr id="110" name="Google Shape;110;p14"/>
          <p:cNvSpPr txBox="1"/>
          <p:nvPr/>
        </p:nvSpPr>
        <p:spPr>
          <a:xfrm>
            <a:off x="8860200" y="4670000"/>
            <a:ext cx="3000000" cy="17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-US" sz="1300"/>
              <a:t>Our system is built on an accessible, low-cost, open-source platform (Raspberry Pi and OpenCV)</a:t>
            </a:r>
            <a:br>
              <a:rPr b="1" lang="en-US" sz="1300"/>
            </a:br>
            <a:br>
              <a:rPr b="1" lang="en-US" sz="1300"/>
            </a:br>
            <a:r>
              <a:rPr b="1" lang="en-US" sz="1300"/>
              <a:t>Making advanced agricultural technology affordable for all farmers.</a:t>
            </a:r>
            <a:endParaRPr b="1" sz="1300"/>
          </a:p>
        </p:txBody>
      </p:sp>
      <p:pic>
        <p:nvPicPr>
          <p:cNvPr id="111" name="Google Shape;111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367800" y="1402465"/>
            <a:ext cx="3813789" cy="3106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62850" y="101800"/>
            <a:ext cx="2397601" cy="768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5"/>
          <p:cNvSpPr txBox="1"/>
          <p:nvPr>
            <p:ph type="title"/>
          </p:nvPr>
        </p:nvSpPr>
        <p:spPr>
          <a:xfrm>
            <a:off x="3322700" y="411213"/>
            <a:ext cx="5670600" cy="69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00B05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TECHNICAL APPROACH</a:t>
            </a:r>
            <a:endParaRPr/>
          </a:p>
        </p:txBody>
      </p:sp>
      <p:sp>
        <p:nvSpPr>
          <p:cNvPr id="119" name="Google Shape;119;p15"/>
          <p:cNvSpPr txBox="1"/>
          <p:nvPr>
            <p:ph idx="12" type="sldNum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US">
                <a:solidFill>
                  <a:schemeClr val="lt1"/>
                </a:solidFill>
              </a:rPr>
              <a:t>‹#›</a:t>
            </a:fld>
            <a:endParaRPr b="1">
              <a:solidFill>
                <a:schemeClr val="lt1"/>
              </a:solidFill>
            </a:endParaRPr>
          </a:p>
        </p:txBody>
      </p:sp>
      <p:sp>
        <p:nvSpPr>
          <p:cNvPr id="120" name="Google Shape;120;p15"/>
          <p:cNvSpPr txBox="1"/>
          <p:nvPr>
            <p:ph idx="11" type="ftr"/>
          </p:nvPr>
        </p:nvSpPr>
        <p:spPr>
          <a:xfrm>
            <a:off x="4648200" y="6356353"/>
            <a:ext cx="3204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CHIP TO CROP</a:t>
            </a:r>
            <a:endParaRPr/>
          </a:p>
        </p:txBody>
      </p:sp>
      <p:pic>
        <p:nvPicPr>
          <p:cNvPr id="121" name="Google Shape;121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38380" y="22181"/>
            <a:ext cx="1343218" cy="12414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2850" y="101800"/>
            <a:ext cx="2397601" cy="768125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5"/>
          <p:cNvSpPr txBox="1"/>
          <p:nvPr/>
        </p:nvSpPr>
        <p:spPr>
          <a:xfrm>
            <a:off x="451100" y="975225"/>
            <a:ext cx="8542200" cy="9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chemeClr val="dk1"/>
                </a:solidFill>
              </a:rPr>
              <a:t>Technologies Used:</a:t>
            </a:r>
            <a:endParaRPr b="1"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b="1" lang="en-US" sz="1300">
                <a:solidFill>
                  <a:schemeClr val="dk1"/>
                </a:solidFill>
              </a:rPr>
              <a:t>Hardware:</a:t>
            </a:r>
            <a:r>
              <a:rPr lang="en-US" sz="1300">
                <a:solidFill>
                  <a:schemeClr val="dk1"/>
                </a:solidFill>
              </a:rPr>
              <a:t> Raspberry Pi 4 (Compute), Pi Camera Module (Vision), SG90 Micro Servo Motor (Actuation).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b="1" lang="en-US" sz="1300">
                <a:solidFill>
                  <a:schemeClr val="dk1"/>
                </a:solidFill>
              </a:rPr>
              <a:t>Software:</a:t>
            </a:r>
            <a:r>
              <a:rPr lang="en-US" sz="1300">
                <a:solidFill>
                  <a:schemeClr val="dk1"/>
                </a:solidFill>
              </a:rPr>
              <a:t> Python (Programming Language), OpenCV (Image Processing), RPi.GPIO (Hardware Control).</a:t>
            </a:r>
            <a:endParaRPr sz="1300">
              <a:solidFill>
                <a:schemeClr val="dk1"/>
              </a:solidFill>
            </a:endParaRPr>
          </a:p>
        </p:txBody>
      </p:sp>
      <p:pic>
        <p:nvPicPr>
          <p:cNvPr id="124" name="Google Shape;124;p15"/>
          <p:cNvPicPr preferRelativeResize="0"/>
          <p:nvPr/>
        </p:nvPicPr>
        <p:blipFill rotWithShape="1">
          <a:blip r:embed="rId5">
            <a:alphaModFix/>
          </a:blip>
          <a:srcRect b="0" l="4100" r="3962" t="0"/>
          <a:stretch/>
        </p:blipFill>
        <p:spPr>
          <a:xfrm>
            <a:off x="162850" y="1952325"/>
            <a:ext cx="4886925" cy="473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5"/>
          <p:cNvPicPr preferRelativeResize="0"/>
          <p:nvPr/>
        </p:nvPicPr>
        <p:blipFill rotWithShape="1">
          <a:blip r:embed="rId6">
            <a:alphaModFix/>
          </a:blip>
          <a:srcRect b="0" l="11633" r="11472" t="0"/>
          <a:stretch/>
        </p:blipFill>
        <p:spPr>
          <a:xfrm>
            <a:off x="5356125" y="1924850"/>
            <a:ext cx="4333749" cy="478790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5"/>
          <p:cNvSpPr txBox="1"/>
          <p:nvPr/>
        </p:nvSpPr>
        <p:spPr>
          <a:xfrm>
            <a:off x="9689875" y="1194275"/>
            <a:ext cx="2542200" cy="57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chemeClr val="dk1"/>
                </a:solidFill>
              </a:rPr>
              <a:t>Implementation Methodology (Process Flow):</a:t>
            </a:r>
            <a:endParaRPr b="1"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AutoNum type="arabicPeriod"/>
            </a:pPr>
            <a:r>
              <a:rPr b="1" lang="en-US" sz="1300">
                <a:solidFill>
                  <a:schemeClr val="dk1"/>
                </a:solidFill>
              </a:rPr>
              <a:t>Placement:</a:t>
            </a:r>
            <a:r>
              <a:rPr lang="en-US" sz="1300">
                <a:solidFill>
                  <a:schemeClr val="dk1"/>
                </a:solidFill>
              </a:rPr>
              <a:t> Fruit is placed on the inspection ramp.</a:t>
            </a:r>
            <a:br>
              <a:rPr lang="en-US" sz="1300">
                <a:solidFill>
                  <a:schemeClr val="dk1"/>
                </a:solidFill>
              </a:rPr>
            </a:b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AutoNum type="arabicPeriod"/>
            </a:pPr>
            <a:r>
              <a:rPr b="1" lang="en-US" sz="1300">
                <a:solidFill>
                  <a:schemeClr val="dk1"/>
                </a:solidFill>
              </a:rPr>
              <a:t>Capture:</a:t>
            </a:r>
            <a:r>
              <a:rPr lang="en-US" sz="1300">
                <a:solidFill>
                  <a:schemeClr val="dk1"/>
                </a:solidFill>
              </a:rPr>
              <a:t> The camera takes an image of the fruit.</a:t>
            </a:r>
            <a:br>
              <a:rPr lang="en-US" sz="1300">
                <a:solidFill>
                  <a:schemeClr val="dk1"/>
                </a:solidFill>
              </a:rPr>
            </a:b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AutoNum type="arabicPeriod"/>
            </a:pPr>
            <a:r>
              <a:rPr b="1" lang="en-US" sz="1300">
                <a:solidFill>
                  <a:schemeClr val="dk1"/>
                </a:solidFill>
              </a:rPr>
              <a:t>Analysis:</a:t>
            </a:r>
            <a:r>
              <a:rPr lang="en-US" sz="1300">
                <a:solidFill>
                  <a:schemeClr val="dk1"/>
                </a:solidFill>
              </a:rPr>
              <a:t> An OpenCV script analyzes the image for color thresholds.</a:t>
            </a:r>
            <a:br>
              <a:rPr lang="en-US" sz="1300">
                <a:solidFill>
                  <a:schemeClr val="dk1"/>
                </a:solidFill>
              </a:rPr>
            </a:b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AutoNum type="arabicPeriod"/>
            </a:pPr>
            <a:r>
              <a:rPr b="1" lang="en-US" sz="1300">
                <a:solidFill>
                  <a:schemeClr val="dk1"/>
                </a:solidFill>
              </a:rPr>
              <a:t>Classification:</a:t>
            </a:r>
            <a:r>
              <a:rPr lang="en-US" sz="1300">
                <a:solidFill>
                  <a:schemeClr val="dk1"/>
                </a:solidFill>
              </a:rPr>
              <a:t> The system classifies the fruit as "Ripe" or "Unripe".</a:t>
            </a:r>
            <a:br>
              <a:rPr lang="en-US" sz="1300">
                <a:solidFill>
                  <a:schemeClr val="dk1"/>
                </a:solidFill>
              </a:rPr>
            </a:b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AutoNum type="arabicPeriod"/>
            </a:pPr>
            <a:r>
              <a:rPr b="1" lang="en-US" sz="1300">
                <a:solidFill>
                  <a:schemeClr val="dk1"/>
                </a:solidFill>
              </a:rPr>
              <a:t>Signal:</a:t>
            </a:r>
            <a:r>
              <a:rPr lang="en-US" sz="1300">
                <a:solidFill>
                  <a:schemeClr val="dk1"/>
                </a:solidFill>
              </a:rPr>
              <a:t> The Raspberry Pi signals the servo motor.</a:t>
            </a:r>
            <a:br>
              <a:rPr lang="en-US" sz="1300">
                <a:solidFill>
                  <a:schemeClr val="dk1"/>
                </a:solidFill>
              </a:rPr>
            </a:b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AutoNum type="arabicPeriod"/>
            </a:pPr>
            <a:r>
              <a:rPr b="1" lang="en-US" sz="1300">
                <a:solidFill>
                  <a:schemeClr val="dk1"/>
                </a:solidFill>
              </a:rPr>
              <a:t>Sorting:</a:t>
            </a:r>
            <a:r>
              <a:rPr lang="en-US" sz="1300">
                <a:solidFill>
                  <a:schemeClr val="dk1"/>
                </a:solidFill>
              </a:rPr>
              <a:t> The servo gate directs the fruit into the correct bin.</a:t>
            </a:r>
            <a:endParaRPr sz="1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6"/>
          <p:cNvSpPr txBox="1"/>
          <p:nvPr>
            <p:ph type="title"/>
          </p:nvPr>
        </p:nvSpPr>
        <p:spPr>
          <a:xfrm>
            <a:off x="2922325" y="201913"/>
            <a:ext cx="7671900" cy="88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00B05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3D MODEL &amp; PROTOTYPE </a:t>
            </a:r>
            <a:endParaRPr b="1" sz="3600">
              <a:solidFill>
                <a:srgbClr val="00B05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3" name="Google Shape;133;p16"/>
          <p:cNvSpPr txBox="1"/>
          <p:nvPr>
            <p:ph idx="11" type="ftr"/>
          </p:nvPr>
        </p:nvSpPr>
        <p:spPr>
          <a:xfrm>
            <a:off x="4648200" y="6356353"/>
            <a:ext cx="3204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CHIP TO CROP</a:t>
            </a:r>
            <a:endParaRPr/>
          </a:p>
        </p:txBody>
      </p:sp>
      <p:pic>
        <p:nvPicPr>
          <p:cNvPr id="134" name="Google Shape;134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173151" y="2"/>
            <a:ext cx="954288" cy="88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2850" y="101800"/>
            <a:ext cx="2397601" cy="76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16" title="WhatsApp Image 2025-09-14 at 16.58.39_9db6b361.jpg"/>
          <p:cNvPicPr preferRelativeResize="0"/>
          <p:nvPr/>
        </p:nvPicPr>
        <p:blipFill rotWithShape="1">
          <a:blip r:embed="rId5">
            <a:alphaModFix/>
          </a:blip>
          <a:srcRect b="7612" l="0" r="0" t="0"/>
          <a:stretch/>
        </p:blipFill>
        <p:spPr>
          <a:xfrm>
            <a:off x="162850" y="1083925"/>
            <a:ext cx="2977999" cy="2696824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37" name="Google Shape;137;p16" title="Screenshot 2025-09-14 165951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14375" y="1083922"/>
            <a:ext cx="4046849" cy="2696826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38" name="Google Shape;138;p16" title="Screenshot 2025-09-14 170024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62850" y="3899800"/>
            <a:ext cx="4202874" cy="275010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39" name="Google Shape;139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534750" y="1105475"/>
            <a:ext cx="4592699" cy="26752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40" name="Google Shape;140;p16" title="Screenshot 2025-09-14 170552.png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534750" y="4004225"/>
            <a:ext cx="4592698" cy="2750099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41" name="Google Shape;141;p16" title="Screenshot 2025-09-14 170659.png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518125" y="3933151"/>
            <a:ext cx="2864226" cy="2750099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7"/>
          <p:cNvSpPr txBox="1"/>
          <p:nvPr>
            <p:ph type="title"/>
          </p:nvPr>
        </p:nvSpPr>
        <p:spPr>
          <a:xfrm>
            <a:off x="2653375" y="240050"/>
            <a:ext cx="7421400" cy="932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00B05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3D MODEL &amp; PROTOTYPE </a:t>
            </a:r>
            <a:endParaRPr/>
          </a:p>
        </p:txBody>
      </p:sp>
      <p:sp>
        <p:nvSpPr>
          <p:cNvPr id="148" name="Google Shape;148;p17"/>
          <p:cNvSpPr txBox="1"/>
          <p:nvPr>
            <p:ph idx="12" type="sldNum"/>
          </p:nvPr>
        </p:nvSpPr>
        <p:spPr>
          <a:xfrm>
            <a:off x="8737600" y="6356353"/>
            <a:ext cx="28449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49" name="Google Shape;149;p17"/>
          <p:cNvPicPr preferRelativeResize="0"/>
          <p:nvPr/>
        </p:nvPicPr>
        <p:blipFill rotWithShape="1">
          <a:blip r:embed="rId3">
            <a:alphaModFix/>
          </a:blip>
          <a:srcRect b="1578" l="0" r="0" t="15323"/>
          <a:stretch/>
        </p:blipFill>
        <p:spPr>
          <a:xfrm>
            <a:off x="-92950" y="1299875"/>
            <a:ext cx="12192000" cy="417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4775" y="22175"/>
            <a:ext cx="2397601" cy="76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838380" y="22181"/>
            <a:ext cx="1343218" cy="12414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8"/>
          <p:cNvSpPr txBox="1"/>
          <p:nvPr>
            <p:ph type="title"/>
          </p:nvPr>
        </p:nvSpPr>
        <p:spPr>
          <a:xfrm>
            <a:off x="2653375" y="240050"/>
            <a:ext cx="7421400" cy="932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00B05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3D MODEL &amp; PROTOTYPE </a:t>
            </a:r>
            <a:endParaRPr/>
          </a:p>
        </p:txBody>
      </p:sp>
      <p:sp>
        <p:nvSpPr>
          <p:cNvPr id="158" name="Google Shape;158;p18"/>
          <p:cNvSpPr txBox="1"/>
          <p:nvPr>
            <p:ph idx="12" type="sldNum"/>
          </p:nvPr>
        </p:nvSpPr>
        <p:spPr>
          <a:xfrm>
            <a:off x="8737600" y="6356353"/>
            <a:ext cx="28449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59" name="Google Shape;15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775" y="22175"/>
            <a:ext cx="2397601" cy="76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838380" y="22181"/>
            <a:ext cx="1343218" cy="12414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70050" y="1133625"/>
            <a:ext cx="10205286" cy="48794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9"/>
          <p:cNvSpPr txBox="1"/>
          <p:nvPr>
            <p:ph type="title"/>
          </p:nvPr>
        </p:nvSpPr>
        <p:spPr>
          <a:xfrm>
            <a:off x="209100" y="1148925"/>
            <a:ext cx="3802200" cy="1391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00B05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WORKFLOW </a:t>
            </a:r>
            <a:endParaRPr b="1" sz="3600">
              <a:solidFill>
                <a:srgbClr val="00B05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8" name="Google Shape;168;p19"/>
          <p:cNvSpPr txBox="1"/>
          <p:nvPr>
            <p:ph idx="12" type="sldNum"/>
          </p:nvPr>
        </p:nvSpPr>
        <p:spPr>
          <a:xfrm>
            <a:off x="8737600" y="6356353"/>
            <a:ext cx="28449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69" name="Google Shape;16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775" y="22175"/>
            <a:ext cx="2397601" cy="76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848780" y="22181"/>
            <a:ext cx="1343218" cy="12414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19"/>
          <p:cNvPicPr preferRelativeResize="0"/>
          <p:nvPr/>
        </p:nvPicPr>
        <p:blipFill rotWithShape="1">
          <a:blip r:embed="rId5">
            <a:alphaModFix/>
          </a:blip>
          <a:srcRect b="464" l="4161" r="1888" t="789"/>
          <a:stretch/>
        </p:blipFill>
        <p:spPr>
          <a:xfrm>
            <a:off x="4066400" y="22175"/>
            <a:ext cx="6252351" cy="6666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0"/>
          <p:cNvSpPr txBox="1"/>
          <p:nvPr>
            <p:ph type="title"/>
          </p:nvPr>
        </p:nvSpPr>
        <p:spPr>
          <a:xfrm>
            <a:off x="2822825" y="3"/>
            <a:ext cx="7410000" cy="63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00B05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FEASIBILITY AND VIABILITY</a:t>
            </a:r>
            <a:endParaRPr/>
          </a:p>
        </p:txBody>
      </p:sp>
      <p:sp>
        <p:nvSpPr>
          <p:cNvPr id="178" name="Google Shape;178;p20"/>
          <p:cNvSpPr txBox="1"/>
          <p:nvPr>
            <p:ph idx="12" type="sldNum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swald"/>
              <a:buNone/>
            </a:pPr>
            <a:fld id="{00000000-1234-1234-1234-123412341234}" type="slidenum">
              <a:rPr b="1" i="0" lang="en-US" sz="12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‹#›</a:t>
            </a:fld>
            <a:endParaRPr b="1" i="0" sz="1200" u="none" cap="none" strike="noStrike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79" name="Google Shape;179;p20"/>
          <p:cNvSpPr txBox="1"/>
          <p:nvPr>
            <p:ph idx="11" type="ftr"/>
          </p:nvPr>
        </p:nvSpPr>
        <p:spPr>
          <a:xfrm>
            <a:off x="4648200" y="6356353"/>
            <a:ext cx="3204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swald"/>
              <a:buNone/>
            </a:pPr>
            <a:r>
              <a:rPr b="0" i="0" lang="en-US" sz="12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CHIP TO CROP</a:t>
            </a:r>
            <a:endParaRPr/>
          </a:p>
        </p:txBody>
      </p:sp>
      <p:pic>
        <p:nvPicPr>
          <p:cNvPr id="180" name="Google Shape;180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38380" y="22181"/>
            <a:ext cx="1343218" cy="12414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2850" y="101800"/>
            <a:ext cx="2397601" cy="768125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0"/>
          <p:cNvSpPr txBox="1"/>
          <p:nvPr/>
        </p:nvSpPr>
        <p:spPr>
          <a:xfrm>
            <a:off x="488500" y="909425"/>
            <a:ext cx="50667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</a:rPr>
              <a:t>Feasibility:</a:t>
            </a:r>
            <a:r>
              <a:rPr lang="en-US">
                <a:solidFill>
                  <a:schemeClr val="dk1"/>
                </a:solidFill>
              </a:rPr>
              <a:t> </a:t>
            </a:r>
            <a:br>
              <a:rPr lang="en-US">
                <a:solidFill>
                  <a:schemeClr val="dk1"/>
                </a:solidFill>
              </a:rPr>
            </a:br>
            <a:r>
              <a:rPr lang="en-US">
                <a:solidFill>
                  <a:schemeClr val="dk1"/>
                </a:solidFill>
              </a:rPr>
              <a:t>The project is highly feasible because it uses low-cost, readily available components and well-supported open-source software.</a:t>
            </a:r>
            <a:br>
              <a:rPr lang="en-US">
                <a:solidFill>
                  <a:schemeClr val="dk1"/>
                </a:solidFill>
              </a:rPr>
            </a:br>
            <a:r>
              <a:rPr lang="en-US">
                <a:solidFill>
                  <a:schemeClr val="dk1"/>
                </a:solidFill>
              </a:rPr>
              <a:t> A working prototype can be built within 24 hours.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83" name="Google Shape;183;p20"/>
          <p:cNvPicPr preferRelativeResize="0"/>
          <p:nvPr/>
        </p:nvPicPr>
        <p:blipFill rotWithShape="1">
          <a:blip r:embed="rId5">
            <a:alphaModFix/>
          </a:blip>
          <a:srcRect b="3345" l="4744" r="10069" t="4733"/>
          <a:stretch/>
        </p:blipFill>
        <p:spPr>
          <a:xfrm>
            <a:off x="317475" y="2211025"/>
            <a:ext cx="5778525" cy="3914125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0"/>
          <p:cNvSpPr txBox="1"/>
          <p:nvPr/>
        </p:nvSpPr>
        <p:spPr>
          <a:xfrm>
            <a:off x="6278975" y="641875"/>
            <a:ext cx="5609400" cy="20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</a:rPr>
              <a:t>Potential Challenges &amp; Solutions:</a:t>
            </a:r>
            <a:endParaRPr b="1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b="1" lang="en-US" sz="1200">
                <a:solidFill>
                  <a:schemeClr val="dk1"/>
                </a:solidFill>
              </a:rPr>
              <a:t>Challenge:</a:t>
            </a:r>
            <a:r>
              <a:rPr lang="en-US" sz="1200">
                <a:solidFill>
                  <a:schemeClr val="dk1"/>
                </a:solidFill>
              </a:rPr>
              <a:t> Inconsistent lighting affecting color accuracy.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b="1" lang="en-US" sz="1200">
                <a:solidFill>
                  <a:schemeClr val="dk1"/>
                </a:solidFill>
              </a:rPr>
              <a:t>Solution:</a:t>
            </a:r>
            <a:r>
              <a:rPr lang="en-US" sz="1200">
                <a:solidFill>
                  <a:schemeClr val="dk1"/>
                </a:solidFill>
              </a:rPr>
              <a:t> Use a simple enclosure to provide consistent lighting for the camera.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b="1" lang="en-US" sz="1200">
                <a:solidFill>
                  <a:schemeClr val="dk1"/>
                </a:solidFill>
              </a:rPr>
              <a:t>Challenge:</a:t>
            </a:r>
            <a:r>
              <a:rPr lang="en-US" sz="1200">
                <a:solidFill>
                  <a:schemeClr val="dk1"/>
                </a:solidFill>
              </a:rPr>
              <a:t> The mechanism may need adjustments for different fruit sizes.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b="1" lang="en-US" sz="1200">
                <a:solidFill>
                  <a:schemeClr val="dk1"/>
                </a:solidFill>
              </a:rPr>
              <a:t>Solution:</a:t>
            </a:r>
            <a:r>
              <a:rPr lang="en-US" sz="1200">
                <a:solidFill>
                  <a:schemeClr val="dk1"/>
                </a:solidFill>
              </a:rPr>
              <a:t> Design the ramp with adjustable guides to handle various produce types.</a:t>
            </a:r>
            <a:endParaRPr sz="1200">
              <a:solidFill>
                <a:schemeClr val="dk1"/>
              </a:solidFill>
            </a:endParaRPr>
          </a:p>
        </p:txBody>
      </p:sp>
      <p:pic>
        <p:nvPicPr>
          <p:cNvPr id="185" name="Google Shape;185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58475" y="2578525"/>
            <a:ext cx="4823925" cy="3731850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0"/>
          <p:cNvSpPr/>
          <p:nvPr/>
        </p:nvSpPr>
        <p:spPr>
          <a:xfrm>
            <a:off x="0" y="6354762"/>
            <a:ext cx="12192000" cy="503100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rotWithShape="0" dir="5400000" dist="23000">
              <a:srgbClr val="808080">
                <a:alpha val="349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953734"/>
              </a:solidFill>
              <a:highlight>
                <a:srgbClr val="00B050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1"/>
          <p:cNvSpPr txBox="1"/>
          <p:nvPr>
            <p:ph type="title"/>
          </p:nvPr>
        </p:nvSpPr>
        <p:spPr>
          <a:xfrm>
            <a:off x="2889575" y="168022"/>
            <a:ext cx="7116900" cy="5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00B05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IMPACT AND BENEFITS</a:t>
            </a:r>
            <a:endParaRPr b="1" sz="3600">
              <a:solidFill>
                <a:srgbClr val="00B05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3" name="Google Shape;193;p21"/>
          <p:cNvSpPr txBox="1"/>
          <p:nvPr>
            <p:ph idx="12" type="sldNum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swald"/>
              <a:buNone/>
            </a:pPr>
            <a:fld id="{00000000-1234-1234-1234-123412341234}" type="slidenum">
              <a:rPr b="1" i="0" lang="en-US" sz="12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‹#›</a:t>
            </a:fld>
            <a:endParaRPr b="1" i="0" sz="1200" u="none" cap="none" strike="noStrike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94" name="Google Shape;194;p21"/>
          <p:cNvSpPr txBox="1"/>
          <p:nvPr>
            <p:ph idx="11" type="ftr"/>
          </p:nvPr>
        </p:nvSpPr>
        <p:spPr>
          <a:xfrm>
            <a:off x="4648200" y="6356353"/>
            <a:ext cx="3204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swald"/>
              <a:buNone/>
            </a:pPr>
            <a:r>
              <a:rPr b="0" i="0" lang="en-US" sz="12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CHIP TO CROP</a:t>
            </a:r>
            <a:endParaRPr/>
          </a:p>
        </p:txBody>
      </p:sp>
      <p:pic>
        <p:nvPicPr>
          <p:cNvPr id="195" name="Google Shape;195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38380" y="22181"/>
            <a:ext cx="1343218" cy="12414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2850" y="101800"/>
            <a:ext cx="2397601" cy="768125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1"/>
          <p:cNvSpPr txBox="1"/>
          <p:nvPr/>
        </p:nvSpPr>
        <p:spPr>
          <a:xfrm>
            <a:off x="316650" y="1040475"/>
            <a:ext cx="5779200" cy="9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 u="sng">
                <a:solidFill>
                  <a:schemeClr val="dk1"/>
                </a:solidFill>
              </a:rPr>
              <a:t>Potential Impact:</a:t>
            </a:r>
            <a:endParaRPr b="1" sz="1300" u="sng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-US" sz="1300">
                <a:solidFill>
                  <a:schemeClr val="dk1"/>
                </a:solidFill>
              </a:rPr>
              <a:t>Directly increases farmer income by reducing labor costs and ensuring better prices for consistently graded produce.</a:t>
            </a:r>
            <a:endParaRPr sz="1300">
              <a:solidFill>
                <a:schemeClr val="dk1"/>
              </a:solidFill>
            </a:endParaRPr>
          </a:p>
        </p:txBody>
      </p:sp>
      <p:pic>
        <p:nvPicPr>
          <p:cNvPr id="198" name="Google Shape;198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2043925"/>
            <a:ext cx="6683124" cy="4312426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21"/>
          <p:cNvSpPr txBox="1"/>
          <p:nvPr/>
        </p:nvSpPr>
        <p:spPr>
          <a:xfrm>
            <a:off x="6894200" y="797550"/>
            <a:ext cx="4930800" cy="19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 u="sng">
                <a:solidFill>
                  <a:schemeClr val="dk1"/>
                </a:solidFill>
              </a:rPr>
              <a:t>Benefits of the Solution:</a:t>
            </a:r>
            <a:endParaRPr b="1" sz="1200" u="sng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b="1" lang="en-US" sz="1200">
                <a:solidFill>
                  <a:schemeClr val="dk1"/>
                </a:solidFill>
              </a:rPr>
              <a:t>Economic:</a:t>
            </a:r>
            <a:r>
              <a:rPr lang="en-US" sz="1200">
                <a:solidFill>
                  <a:schemeClr val="dk1"/>
                </a:solidFill>
              </a:rPr>
              <a:t> Makes small farms more competitive and reduces post-harvest financial losses.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b="1" lang="en-US" sz="1200">
                <a:solidFill>
                  <a:schemeClr val="dk1"/>
                </a:solidFill>
              </a:rPr>
              <a:t>Social:</a:t>
            </a:r>
            <a:r>
              <a:rPr lang="en-US" sz="1200">
                <a:solidFill>
                  <a:schemeClr val="dk1"/>
                </a:solidFill>
              </a:rPr>
              <a:t> Frees up farm workers from tedious manual labor, allowing them to focus on more skilled tasks.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b="1" lang="en-US" sz="1200">
                <a:solidFill>
                  <a:schemeClr val="dk1"/>
                </a:solidFill>
              </a:rPr>
              <a:t>Environmental:</a:t>
            </a:r>
            <a:r>
              <a:rPr lang="en-US" sz="1200">
                <a:solidFill>
                  <a:schemeClr val="dk1"/>
                </a:solidFill>
              </a:rPr>
              <a:t> Reduces food waste by efficiently sorting produce for different market needs (e.g., immediate sale vs. transport).</a:t>
            </a:r>
            <a:endParaRPr sz="1200">
              <a:solidFill>
                <a:schemeClr val="dk1"/>
              </a:solidFill>
            </a:endParaRPr>
          </a:p>
        </p:txBody>
      </p:sp>
      <p:pic>
        <p:nvPicPr>
          <p:cNvPr id="200" name="Google Shape;200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83125" y="2715525"/>
            <a:ext cx="5508876" cy="3639225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1"/>
          <p:cNvSpPr/>
          <p:nvPr/>
        </p:nvSpPr>
        <p:spPr>
          <a:xfrm>
            <a:off x="0" y="6354762"/>
            <a:ext cx="12192000" cy="503100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rotWithShape="0" dir="5400000" dist="23000">
              <a:srgbClr val="808080">
                <a:alpha val="349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95373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